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94410"/>
  </p:normalViewPr>
  <p:slideViewPr>
    <p:cSldViewPr snapToGrid="0">
      <p:cViewPr varScale="1">
        <p:scale>
          <a:sx n="105" d="100"/>
          <a:sy n="105" d="100"/>
        </p:scale>
        <p:origin x="6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MX"/>
              <a:t>Haz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D341B595-366B-43E2-A22E-EA6A78C03F06}" type="datetimeFigureOut">
              <a:rPr lang="en-US" smtClean="0"/>
              <a:t>11/24/23</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4BA915EE-10CB-4CF1-8569-6154455DA573}" type="slidenum">
              <a:rPr lang="en-US" smtClean="0"/>
              <a:t>‹Nº›</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89042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D341B595-366B-43E2-A22E-EA6A78C03F06}" type="datetimeFigureOut">
              <a:rPr lang="en-US" smtClean="0"/>
              <a:t>11/24/23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A915EE-10CB-4CF1-8569-6154455DA573}" type="slidenum">
              <a:rPr lang="en-US" smtClean="0"/>
              <a:t>‹Nº›</a:t>
            </a:fld>
            <a:endParaRPr lang="en-US"/>
          </a:p>
        </p:txBody>
      </p:sp>
    </p:spTree>
    <p:extLst>
      <p:ext uri="{BB962C8B-B14F-4D97-AF65-F5344CB8AC3E}">
        <p14:creationId xmlns:p14="http://schemas.microsoft.com/office/powerpoint/2010/main" val="2966255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MX"/>
              <a:t>Haz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D341B595-366B-43E2-A22E-EA6A78C03F06}" type="datetimeFigureOut">
              <a:rPr lang="en-US" smtClean="0"/>
              <a:t>11/24/23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A915EE-10CB-4CF1-8569-6154455DA573}" type="slidenum">
              <a:rPr lang="en-US" smtClean="0"/>
              <a:t>‹Nº›</a:t>
            </a:fld>
            <a:endParaRPr lang="en-US"/>
          </a:p>
        </p:txBody>
      </p:sp>
    </p:spTree>
    <p:extLst>
      <p:ext uri="{BB962C8B-B14F-4D97-AF65-F5344CB8AC3E}">
        <p14:creationId xmlns:p14="http://schemas.microsoft.com/office/powerpoint/2010/main" val="1836083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MX"/>
              <a:t>Haz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D341B595-366B-43E2-A22E-EA6A78C03F06}" type="datetimeFigureOut">
              <a:rPr lang="en-US" smtClean="0"/>
              <a:t>11/24/23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A915EE-10CB-4CF1-8569-6154455DA573}" type="slidenum">
              <a:rPr lang="en-US" smtClean="0"/>
              <a:t>‹Nº›</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64708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MX"/>
              <a:t>Haz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D341B595-366B-43E2-A22E-EA6A78C03F06}" type="datetimeFigureOut">
              <a:rPr lang="en-US" smtClean="0"/>
              <a:t>11/24/23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A915EE-10CB-4CF1-8569-6154455DA573}" type="slidenum">
              <a:rPr lang="en-US" smtClean="0"/>
              <a:t>‹Nº›</a:t>
            </a:fld>
            <a:endParaRPr lang="en-US"/>
          </a:p>
        </p:txBody>
      </p:sp>
    </p:spTree>
    <p:extLst>
      <p:ext uri="{BB962C8B-B14F-4D97-AF65-F5344CB8AC3E}">
        <p14:creationId xmlns:p14="http://schemas.microsoft.com/office/powerpoint/2010/main" val="3328294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MX"/>
              <a:t>Haz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3" name="Date Placeholder 2"/>
          <p:cNvSpPr>
            <a:spLocks noGrp="1"/>
          </p:cNvSpPr>
          <p:nvPr>
            <p:ph type="dt" sz="half" idx="10"/>
          </p:nvPr>
        </p:nvSpPr>
        <p:spPr/>
        <p:txBody>
          <a:bodyPr/>
          <a:lstStyle/>
          <a:p>
            <a:fld id="{D341B595-366B-43E2-A22E-EA6A78C03F06}" type="datetimeFigureOut">
              <a:rPr lang="en-US" smtClean="0"/>
              <a:t>11/24/23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A915EE-10CB-4CF1-8569-6154455DA573}" type="slidenum">
              <a:rPr lang="en-US" smtClean="0"/>
              <a:t>‹Nº›</a:t>
            </a:fld>
            <a:endParaRPr lang="en-US"/>
          </a:p>
        </p:txBody>
      </p:sp>
    </p:spTree>
    <p:extLst>
      <p:ext uri="{BB962C8B-B14F-4D97-AF65-F5344CB8AC3E}">
        <p14:creationId xmlns:p14="http://schemas.microsoft.com/office/powerpoint/2010/main" val="1573959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MX"/>
              <a:t>Haz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3" name="Date Placeholder 2"/>
          <p:cNvSpPr>
            <a:spLocks noGrp="1"/>
          </p:cNvSpPr>
          <p:nvPr>
            <p:ph type="dt" sz="half" idx="10"/>
          </p:nvPr>
        </p:nvSpPr>
        <p:spPr/>
        <p:txBody>
          <a:bodyPr/>
          <a:lstStyle/>
          <a:p>
            <a:fld id="{D341B595-366B-43E2-A22E-EA6A78C03F06}" type="datetimeFigureOut">
              <a:rPr lang="en-US" smtClean="0"/>
              <a:t>11/24/23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A915EE-10CB-4CF1-8569-6154455DA573}" type="slidenum">
              <a:rPr lang="en-US" smtClean="0"/>
              <a:t>‹Nº›</a:t>
            </a:fld>
            <a:endParaRPr lang="en-US"/>
          </a:p>
        </p:txBody>
      </p:sp>
    </p:spTree>
    <p:extLst>
      <p:ext uri="{BB962C8B-B14F-4D97-AF65-F5344CB8AC3E}">
        <p14:creationId xmlns:p14="http://schemas.microsoft.com/office/powerpoint/2010/main" val="732481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MX"/>
              <a:t>Haz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D341B595-366B-43E2-A22E-EA6A78C03F06}" type="datetimeFigureOut">
              <a:rPr lang="en-US" smtClean="0"/>
              <a:t>11/24/23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915EE-10CB-4CF1-8569-6154455DA573}" type="slidenum">
              <a:rPr lang="en-US" smtClean="0"/>
              <a:t>‹Nº›</a:t>
            </a:fld>
            <a:endParaRPr lang="en-US"/>
          </a:p>
        </p:txBody>
      </p:sp>
    </p:spTree>
    <p:extLst>
      <p:ext uri="{BB962C8B-B14F-4D97-AF65-F5344CB8AC3E}">
        <p14:creationId xmlns:p14="http://schemas.microsoft.com/office/powerpoint/2010/main" val="199489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MX"/>
              <a:t>Haz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D341B595-366B-43E2-A22E-EA6A78C03F06}" type="datetimeFigureOut">
              <a:rPr lang="en-US" smtClean="0"/>
              <a:t>11/24/23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915EE-10CB-4CF1-8569-6154455DA573}" type="slidenum">
              <a:rPr lang="en-US" smtClean="0"/>
              <a:t>‹Nº›</a:t>
            </a:fld>
            <a:endParaRPr lang="en-US"/>
          </a:p>
        </p:txBody>
      </p:sp>
    </p:spTree>
    <p:extLst>
      <p:ext uri="{BB962C8B-B14F-4D97-AF65-F5344CB8AC3E}">
        <p14:creationId xmlns:p14="http://schemas.microsoft.com/office/powerpoint/2010/main" val="3653147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D341B595-366B-43E2-A22E-EA6A78C03F06}" type="datetimeFigureOut">
              <a:rPr lang="en-US" smtClean="0"/>
              <a:t>11/24/23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915EE-10CB-4CF1-8569-6154455DA573}" type="slidenum">
              <a:rPr lang="en-US" smtClean="0"/>
              <a:t>‹Nº›</a:t>
            </a:fld>
            <a:endParaRPr lang="en-US"/>
          </a:p>
        </p:txBody>
      </p:sp>
    </p:spTree>
    <p:extLst>
      <p:ext uri="{BB962C8B-B14F-4D97-AF65-F5344CB8AC3E}">
        <p14:creationId xmlns:p14="http://schemas.microsoft.com/office/powerpoint/2010/main" val="3241473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D341B595-366B-43E2-A22E-EA6A78C03F06}" type="datetimeFigureOut">
              <a:rPr lang="en-US" smtClean="0"/>
              <a:t>11/24/23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915EE-10CB-4CF1-8569-6154455DA573}" type="slidenum">
              <a:rPr lang="en-US" smtClean="0"/>
              <a:t>‹Nº›</a:t>
            </a:fld>
            <a:endParaRPr lang="en-US"/>
          </a:p>
        </p:txBody>
      </p:sp>
    </p:spTree>
    <p:extLst>
      <p:ext uri="{BB962C8B-B14F-4D97-AF65-F5344CB8AC3E}">
        <p14:creationId xmlns:p14="http://schemas.microsoft.com/office/powerpoint/2010/main" val="245108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D341B595-366B-43E2-A22E-EA6A78C03F06}" type="datetimeFigureOut">
              <a:rPr lang="en-US" smtClean="0"/>
              <a:t>11/24/23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915EE-10CB-4CF1-8569-6154455DA573}" type="slidenum">
              <a:rPr lang="en-US" smtClean="0"/>
              <a:t>‹Nº›</a:t>
            </a:fld>
            <a:endParaRPr lang="en-US"/>
          </a:p>
        </p:txBody>
      </p:sp>
    </p:spTree>
    <p:extLst>
      <p:ext uri="{BB962C8B-B14F-4D97-AF65-F5344CB8AC3E}">
        <p14:creationId xmlns:p14="http://schemas.microsoft.com/office/powerpoint/2010/main" val="587526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MX"/>
              <a:t>Haz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D341B595-366B-43E2-A22E-EA6A78C03F06}" type="datetimeFigureOut">
              <a:rPr lang="en-US" smtClean="0"/>
              <a:t>11/24/23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A915EE-10CB-4CF1-8569-6154455DA573}" type="slidenum">
              <a:rPr lang="en-US" smtClean="0"/>
              <a:t>‹Nº›</a:t>
            </a:fld>
            <a:endParaRPr lang="en-US"/>
          </a:p>
        </p:txBody>
      </p:sp>
    </p:spTree>
    <p:extLst>
      <p:ext uri="{BB962C8B-B14F-4D97-AF65-F5344CB8AC3E}">
        <p14:creationId xmlns:p14="http://schemas.microsoft.com/office/powerpoint/2010/main" val="323140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D341B595-366B-43E2-A22E-EA6A78C03F06}" type="datetimeFigureOut">
              <a:rPr lang="en-US" smtClean="0"/>
              <a:t>11/24/23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A915EE-10CB-4CF1-8569-6154455DA573}" type="slidenum">
              <a:rPr lang="en-US" smtClean="0"/>
              <a:t>‹Nº›</a:t>
            </a:fld>
            <a:endParaRPr lang="en-US"/>
          </a:p>
        </p:txBody>
      </p:sp>
    </p:spTree>
    <p:extLst>
      <p:ext uri="{BB962C8B-B14F-4D97-AF65-F5344CB8AC3E}">
        <p14:creationId xmlns:p14="http://schemas.microsoft.com/office/powerpoint/2010/main" val="2981749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D341B595-366B-43E2-A22E-EA6A78C03F06}" type="datetimeFigureOut">
              <a:rPr lang="en-US" smtClean="0"/>
              <a:t>11/24/23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A915EE-10CB-4CF1-8569-6154455DA573}" type="slidenum">
              <a:rPr lang="en-US" smtClean="0"/>
              <a:t>‹Nº›</a:t>
            </a:fld>
            <a:endParaRPr lang="en-US"/>
          </a:p>
        </p:txBody>
      </p:sp>
    </p:spTree>
    <p:extLst>
      <p:ext uri="{BB962C8B-B14F-4D97-AF65-F5344CB8AC3E}">
        <p14:creationId xmlns:p14="http://schemas.microsoft.com/office/powerpoint/2010/main" val="2915413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41B595-366B-43E2-A22E-EA6A78C03F06}" type="datetimeFigureOut">
              <a:rPr lang="en-US" smtClean="0"/>
              <a:t>11/24/23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A915EE-10CB-4CF1-8569-6154455DA573}" type="slidenum">
              <a:rPr lang="en-US" smtClean="0"/>
              <a:t>‹Nº›</a:t>
            </a:fld>
            <a:endParaRPr lang="en-US"/>
          </a:p>
        </p:txBody>
      </p:sp>
    </p:spTree>
    <p:extLst>
      <p:ext uri="{BB962C8B-B14F-4D97-AF65-F5344CB8AC3E}">
        <p14:creationId xmlns:p14="http://schemas.microsoft.com/office/powerpoint/2010/main" val="297999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MX"/>
              <a:t>Haz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D341B595-366B-43E2-A22E-EA6A78C03F06}" type="datetimeFigureOut">
              <a:rPr lang="en-US" smtClean="0"/>
              <a:t>11/24/23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A915EE-10CB-4CF1-8569-6154455DA573}" type="slidenum">
              <a:rPr lang="en-US" smtClean="0"/>
              <a:t>‹Nº›</a:t>
            </a:fld>
            <a:endParaRPr lang="en-US"/>
          </a:p>
        </p:txBody>
      </p:sp>
    </p:spTree>
    <p:extLst>
      <p:ext uri="{BB962C8B-B14F-4D97-AF65-F5344CB8AC3E}">
        <p14:creationId xmlns:p14="http://schemas.microsoft.com/office/powerpoint/2010/main" val="2012388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D341B595-366B-43E2-A22E-EA6A78C03F06}" type="datetimeFigureOut">
              <a:rPr lang="en-US" smtClean="0"/>
              <a:t>11/24/23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A915EE-10CB-4CF1-8569-6154455DA573}" type="slidenum">
              <a:rPr lang="en-US" smtClean="0"/>
              <a:t>‹Nº›</a:t>
            </a:fld>
            <a:endParaRPr lang="en-US"/>
          </a:p>
        </p:txBody>
      </p:sp>
    </p:spTree>
    <p:extLst>
      <p:ext uri="{BB962C8B-B14F-4D97-AF65-F5344CB8AC3E}">
        <p14:creationId xmlns:p14="http://schemas.microsoft.com/office/powerpoint/2010/main" val="3872039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D341B595-366B-43E2-A22E-EA6A78C03F06}" type="datetimeFigureOut">
              <a:rPr lang="en-US" smtClean="0"/>
              <a:t>11/24/23</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4BA915EE-10CB-4CF1-8569-6154455DA573}" type="slidenum">
              <a:rPr lang="en-US" smtClean="0"/>
              <a:t>‹Nº›</a:t>
            </a:fld>
            <a:endParaRPr lang="en-US"/>
          </a:p>
        </p:txBody>
      </p:sp>
    </p:spTree>
    <p:extLst>
      <p:ext uri="{BB962C8B-B14F-4D97-AF65-F5344CB8AC3E}">
        <p14:creationId xmlns:p14="http://schemas.microsoft.com/office/powerpoint/2010/main" val="249930064"/>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 id="2147483945" r:id="rId15"/>
    <p:sldLayoutId id="2147483946" r:id="rId16"/>
    <p:sldLayoutId id="2147483947" r:id="rId17"/>
    <p:sldLayoutId id="2147483948"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hyperlink" Target="https://drive.google.com/file/d/1-8dtxKN9_PAxx7hEPd4c2cFparXmGqFZ/view?usp=sharing" TargetMode="Externa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F776733-A05B-4A45-903C-A77D9DEBD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3" descr="Colorful drops of water">
            <a:extLst>
              <a:ext uri="{FF2B5EF4-FFF2-40B4-BE49-F238E27FC236}">
                <a16:creationId xmlns:a16="http://schemas.microsoft.com/office/drawing/2014/main" id="{28500DEB-C1F0-C69D-F049-A1105A8F1F60}"/>
              </a:ext>
            </a:extLst>
          </p:cNvPr>
          <p:cNvPicPr>
            <a:picLocks noChangeAspect="1"/>
          </p:cNvPicPr>
          <p:nvPr/>
        </p:nvPicPr>
        <p:blipFill rotWithShape="1">
          <a:blip r:embed="rId2">
            <a:duotone>
              <a:schemeClr val="bg2">
                <a:shade val="45000"/>
                <a:satMod val="135000"/>
              </a:schemeClr>
              <a:prstClr val="white"/>
            </a:duotone>
            <a:alphaModFix amt="40000"/>
          </a:blip>
          <a:srcRect t="4058" b="11672"/>
          <a:stretch/>
        </p:blipFill>
        <p:spPr>
          <a:xfrm>
            <a:off x="-4" y="10"/>
            <a:ext cx="12192000" cy="6857990"/>
          </a:xfrm>
          <a:prstGeom prst="rect">
            <a:avLst/>
          </a:prstGeom>
        </p:spPr>
      </p:pic>
      <p:sp>
        <p:nvSpPr>
          <p:cNvPr id="2" name="Título 1">
            <a:extLst>
              <a:ext uri="{FF2B5EF4-FFF2-40B4-BE49-F238E27FC236}">
                <a16:creationId xmlns:a16="http://schemas.microsoft.com/office/drawing/2014/main" id="{B3DDB408-AC90-2DF3-CF56-1DE11D304E3F}"/>
              </a:ext>
            </a:extLst>
          </p:cNvPr>
          <p:cNvSpPr>
            <a:spLocks noGrp="1"/>
          </p:cNvSpPr>
          <p:nvPr>
            <p:ph type="ctrTitle"/>
          </p:nvPr>
        </p:nvSpPr>
        <p:spPr>
          <a:xfrm>
            <a:off x="1287694" y="1966816"/>
            <a:ext cx="9733231" cy="2481507"/>
          </a:xfrm>
        </p:spPr>
        <p:txBody>
          <a:bodyPr anchor="ctr">
            <a:normAutofit fontScale="90000"/>
          </a:bodyPr>
          <a:lstStyle/>
          <a:p>
            <a:pPr algn="l"/>
            <a:r>
              <a:rPr lang="es-MX" sz="5600" dirty="0">
                <a:solidFill>
                  <a:schemeClr val="tx1"/>
                </a:solidFill>
              </a:rPr>
              <a:t>INFORMACIÓN RELACIONADA A GESTIÓN Y GASTO DE RECURSOS PÚBLICOS POR SERVICIOS DE CFE (AJUSTES). </a:t>
            </a:r>
          </a:p>
        </p:txBody>
      </p:sp>
      <p:sp>
        <p:nvSpPr>
          <p:cNvPr id="3" name="Subtítulo 2">
            <a:extLst>
              <a:ext uri="{FF2B5EF4-FFF2-40B4-BE49-F238E27FC236}">
                <a16:creationId xmlns:a16="http://schemas.microsoft.com/office/drawing/2014/main" id="{07203769-5EA7-41DF-70E3-C1B8A4CF0F02}"/>
              </a:ext>
            </a:extLst>
          </p:cNvPr>
          <p:cNvSpPr>
            <a:spLocks noGrp="1"/>
          </p:cNvSpPr>
          <p:nvPr>
            <p:ph type="subTitle" idx="1"/>
          </p:nvPr>
        </p:nvSpPr>
        <p:spPr>
          <a:xfrm>
            <a:off x="1237991" y="4591668"/>
            <a:ext cx="9666314" cy="748739"/>
          </a:xfrm>
        </p:spPr>
        <p:txBody>
          <a:bodyPr>
            <a:normAutofit/>
          </a:bodyPr>
          <a:lstStyle/>
          <a:p>
            <a:pPr algn="l"/>
            <a:r>
              <a:rPr lang="es-MX">
                <a:solidFill>
                  <a:schemeClr val="tx1"/>
                </a:solidFill>
              </a:rPr>
              <a:t>TRANSPARENCIA PROACTIVA.</a:t>
            </a:r>
          </a:p>
          <a:p>
            <a:pPr algn="l"/>
            <a:endParaRPr lang="es-MX">
              <a:solidFill>
                <a:schemeClr val="tx1"/>
              </a:solidFill>
            </a:endParaRPr>
          </a:p>
        </p:txBody>
      </p:sp>
      <p:sp>
        <p:nvSpPr>
          <p:cNvPr id="21" name="5-Point Star 12">
            <a:extLst>
              <a:ext uri="{FF2B5EF4-FFF2-40B4-BE49-F238E27FC236}">
                <a16:creationId xmlns:a16="http://schemas.microsoft.com/office/drawing/2014/main" id="{5350CB18-9C03-468A-8579-F1850E8BE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405" y="2650454"/>
            <a:ext cx="840147" cy="778546"/>
          </a:xfrm>
          <a:prstGeom prst="star5">
            <a:avLst>
              <a:gd name="adj" fmla="val 25889"/>
              <a:gd name="hf" fmla="val 105146"/>
              <a:gd name="vf" fmla="val 110557"/>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MX"/>
          </a:p>
        </p:txBody>
      </p:sp>
    </p:spTree>
    <p:extLst>
      <p:ext uri="{BB962C8B-B14F-4D97-AF65-F5344CB8AC3E}">
        <p14:creationId xmlns:p14="http://schemas.microsoft.com/office/powerpoint/2010/main" val="389892407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26" name="Picture 7">
            <a:extLst>
              <a:ext uri="{FF2B5EF4-FFF2-40B4-BE49-F238E27FC236}">
                <a16:creationId xmlns:a16="http://schemas.microsoft.com/office/drawing/2014/main" id="{90A9C49B-76D8-4E9B-B430-D1ADF40F1C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7" name="Rectangle 9">
            <a:extLst>
              <a:ext uri="{FF2B5EF4-FFF2-40B4-BE49-F238E27FC236}">
                <a16:creationId xmlns:a16="http://schemas.microsoft.com/office/drawing/2014/main" id="{F88A5712-2FE0-4DD4-BDC6-099EA378A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28" name="Freeform 9">
            <a:extLst>
              <a:ext uri="{FF2B5EF4-FFF2-40B4-BE49-F238E27FC236}">
                <a16:creationId xmlns:a16="http://schemas.microsoft.com/office/drawing/2014/main" id="{448E5503-E0F8-4B94-81A3-B1FA57623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s-MX"/>
          </a:p>
        </p:txBody>
      </p:sp>
      <p:sp>
        <p:nvSpPr>
          <p:cNvPr id="29" name="Rectangle 13">
            <a:extLst>
              <a:ext uri="{FF2B5EF4-FFF2-40B4-BE49-F238E27FC236}">
                <a16:creationId xmlns:a16="http://schemas.microsoft.com/office/drawing/2014/main" id="{CE54F896-85E7-4403-9E37-1B004731F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6"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s-MX"/>
          </a:p>
        </p:txBody>
      </p:sp>
      <p:sp>
        <p:nvSpPr>
          <p:cNvPr id="2" name="Título 1">
            <a:extLst>
              <a:ext uri="{FF2B5EF4-FFF2-40B4-BE49-F238E27FC236}">
                <a16:creationId xmlns:a16="http://schemas.microsoft.com/office/drawing/2014/main" id="{C658FF4F-A93D-C193-1C03-20A3CBF1E6AB}"/>
              </a:ext>
            </a:extLst>
          </p:cNvPr>
          <p:cNvSpPr>
            <a:spLocks noGrp="1"/>
          </p:cNvSpPr>
          <p:nvPr>
            <p:ph type="title"/>
          </p:nvPr>
        </p:nvSpPr>
        <p:spPr>
          <a:xfrm>
            <a:off x="685802" y="685800"/>
            <a:ext cx="3381946" cy="4846967"/>
          </a:xfrm>
        </p:spPr>
        <p:txBody>
          <a:bodyPr>
            <a:normAutofit/>
          </a:bodyPr>
          <a:lstStyle/>
          <a:p>
            <a:r>
              <a:rPr lang="es-MX" sz="1800" kern="1200" cap="all" baseline="0" dirty="0">
                <a:solidFill>
                  <a:srgbClr val="FFFFFF"/>
                </a:solidFill>
                <a:effectLst/>
                <a:latin typeface="Impact" panose="020B0806030902050204" pitchFamily="34" charset="0"/>
                <a:ea typeface="+mj-ea"/>
                <a:cs typeface="+mj-cs"/>
              </a:rPr>
              <a:t>El municipio por un periodo de casi de 5 años género adeudos por concepto de ajustes DETERMINADOS POR la CFE debida a la mala gestión de las contrataciones de energía, las conexiones directas sin medición, y la falta de conocimiento de los servicios pertenecientes al municipio por lo que, al corte del año 2022, año en que se recibió la gestión el ayuntamiento contaba con un adeudo de</a:t>
            </a:r>
            <a:r>
              <a:rPr lang="es-MX" sz="800" dirty="0"/>
              <a:t> </a:t>
            </a:r>
            <a:r>
              <a:rPr lang="es-MX" sz="1600" dirty="0">
                <a:solidFill>
                  <a:srgbClr val="FFFFFF"/>
                </a:solidFill>
              </a:rPr>
              <a:t>:</a:t>
            </a:r>
            <a:br>
              <a:rPr lang="es-MX" sz="1600" dirty="0">
                <a:solidFill>
                  <a:srgbClr val="FFFFFF"/>
                </a:solidFill>
              </a:rPr>
            </a:br>
            <a:br>
              <a:rPr lang="es-MX" sz="1600" dirty="0">
                <a:solidFill>
                  <a:srgbClr val="FFFFFF"/>
                </a:solidFill>
              </a:rPr>
            </a:br>
            <a:br>
              <a:rPr lang="es-MX" sz="1600" dirty="0">
                <a:solidFill>
                  <a:srgbClr val="FFFFFF"/>
                </a:solidFill>
              </a:rPr>
            </a:br>
            <a:r>
              <a:rPr lang="es-MX" sz="1600" dirty="0">
                <a:solidFill>
                  <a:srgbClr val="FFFFFF"/>
                </a:solidFill>
              </a:rPr>
              <a:t>$2,969,239.71</a:t>
            </a:r>
          </a:p>
        </p:txBody>
      </p:sp>
      <p:pic>
        <p:nvPicPr>
          <p:cNvPr id="5" name="Marcador de contenido 4">
            <a:extLst>
              <a:ext uri="{FF2B5EF4-FFF2-40B4-BE49-F238E27FC236}">
                <a16:creationId xmlns:a16="http://schemas.microsoft.com/office/drawing/2014/main" id="{F2BCCD6E-75CA-2C58-6035-54005779272F}"/>
              </a:ext>
            </a:extLst>
          </p:cNvPr>
          <p:cNvPicPr>
            <a:picLocks noGrp="1" noChangeAspect="1"/>
          </p:cNvPicPr>
          <p:nvPr>
            <p:ph idx="1"/>
          </p:nvPr>
        </p:nvPicPr>
        <p:blipFill rotWithShape="1">
          <a:blip r:embed="rId4"/>
          <a:srcRect t="24593"/>
          <a:stretch/>
        </p:blipFill>
        <p:spPr>
          <a:xfrm>
            <a:off x="5134004" y="438486"/>
            <a:ext cx="6372194" cy="5312936"/>
          </a:xfrm>
        </p:spPr>
      </p:pic>
    </p:spTree>
    <p:extLst>
      <p:ext uri="{BB962C8B-B14F-4D97-AF65-F5344CB8AC3E}">
        <p14:creationId xmlns:p14="http://schemas.microsoft.com/office/powerpoint/2010/main" val="1850986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1D1A505A-7599-78DC-37F6-E018982F4AC8}"/>
              </a:ext>
            </a:extLst>
          </p:cNvPr>
          <p:cNvPicPr>
            <a:picLocks noGrp="1" noChangeAspect="1"/>
          </p:cNvPicPr>
          <p:nvPr>
            <p:ph idx="1"/>
          </p:nvPr>
        </p:nvPicPr>
        <p:blipFill>
          <a:blip r:embed="rId2"/>
          <a:stretch>
            <a:fillRect/>
          </a:stretch>
        </p:blipFill>
        <p:spPr>
          <a:xfrm>
            <a:off x="6596005" y="138113"/>
            <a:ext cx="4173363" cy="5237162"/>
          </a:xfrm>
        </p:spPr>
      </p:pic>
      <p:pic>
        <p:nvPicPr>
          <p:cNvPr id="7" name="Imagen 6">
            <a:extLst>
              <a:ext uri="{FF2B5EF4-FFF2-40B4-BE49-F238E27FC236}">
                <a16:creationId xmlns:a16="http://schemas.microsoft.com/office/drawing/2014/main" id="{07AE9E63-240E-6814-9CF2-1AEB916D9192}"/>
              </a:ext>
            </a:extLst>
          </p:cNvPr>
          <p:cNvPicPr>
            <a:picLocks noChangeAspect="1"/>
          </p:cNvPicPr>
          <p:nvPr/>
        </p:nvPicPr>
        <p:blipFill>
          <a:blip r:embed="rId3"/>
          <a:stretch>
            <a:fillRect/>
          </a:stretch>
        </p:blipFill>
        <p:spPr>
          <a:xfrm>
            <a:off x="858515" y="180469"/>
            <a:ext cx="4173363" cy="5291715"/>
          </a:xfrm>
          <a:prstGeom prst="rect">
            <a:avLst/>
          </a:prstGeom>
        </p:spPr>
      </p:pic>
    </p:spTree>
    <p:extLst>
      <p:ext uri="{BB962C8B-B14F-4D97-AF65-F5344CB8AC3E}">
        <p14:creationId xmlns:p14="http://schemas.microsoft.com/office/powerpoint/2010/main" val="421263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8BA9CE-A694-BD0D-0A0D-C6A89837C91C}"/>
              </a:ext>
            </a:extLst>
          </p:cNvPr>
          <p:cNvSpPr>
            <a:spLocks noGrp="1"/>
          </p:cNvSpPr>
          <p:nvPr>
            <p:ph type="title"/>
          </p:nvPr>
        </p:nvSpPr>
        <p:spPr/>
        <p:txBody>
          <a:bodyPr>
            <a:normAutofit/>
          </a:bodyPr>
          <a:lstStyle/>
          <a:p>
            <a:r>
              <a:rPr lang="es-MX" dirty="0"/>
              <a:t>¿Qué es un ajuste ?</a:t>
            </a:r>
          </a:p>
        </p:txBody>
      </p:sp>
      <p:sp>
        <p:nvSpPr>
          <p:cNvPr id="3" name="Marcador de contenido 2">
            <a:extLst>
              <a:ext uri="{FF2B5EF4-FFF2-40B4-BE49-F238E27FC236}">
                <a16:creationId xmlns:a16="http://schemas.microsoft.com/office/drawing/2014/main" id="{BA8C2C39-B3ED-C5A0-5C01-8547DDB3F4C7}"/>
              </a:ext>
            </a:extLst>
          </p:cNvPr>
          <p:cNvSpPr>
            <a:spLocks noGrp="1"/>
          </p:cNvSpPr>
          <p:nvPr>
            <p:ph idx="1"/>
          </p:nvPr>
        </p:nvSpPr>
        <p:spPr>
          <a:xfrm>
            <a:off x="685800" y="1612232"/>
            <a:ext cx="10396883" cy="3762353"/>
          </a:xfrm>
        </p:spPr>
        <p:txBody>
          <a:bodyPr>
            <a:normAutofit fontScale="85000" lnSpcReduction="20000"/>
          </a:bodyPr>
          <a:lstStyle/>
          <a:p>
            <a:pPr marL="228600" indent="-228600" algn="just" rtl="0" eaLnBrk="1" latinLnBrk="0" hangingPunct="1">
              <a:lnSpc>
                <a:spcPct val="120000"/>
              </a:lnSpc>
              <a:spcBef>
                <a:spcPts val="1000"/>
              </a:spcBef>
              <a:spcAft>
                <a:spcPts val="0"/>
              </a:spcAft>
              <a:buClr>
                <a:schemeClr val="accent1"/>
              </a:buClr>
              <a:buSzPct val="160000"/>
              <a:buFont typeface="Arial" panose="020B0604020202020204" pitchFamily="34" charset="0"/>
              <a:buChar char="•"/>
            </a:pPr>
            <a:r>
              <a:rPr lang="es-MX" sz="1800" kern="1200" baseline="0" dirty="0">
                <a:solidFill>
                  <a:srgbClr val="000000"/>
                </a:solidFill>
                <a:effectLst/>
                <a:latin typeface="Impact" panose="020B0806030902050204" pitchFamily="34" charset="0"/>
                <a:ea typeface="+mn-ea"/>
                <a:cs typeface="+mn-cs"/>
              </a:rPr>
              <a:t>Primero es clave comprender que los ajustes que genera la CFE, pueden ser por uso ilícito conectado de forma directa a las redes de CFE sin un instrumento de medición directo  o en su caso aquel que se da por la conexión de un dispositivo de medición de la CFE, alterado o dañado, lo cual se conoce como un ajuste a la facturación, lo que también se generan por las diferencias de carga derivada de los censos de alumbrado público. </a:t>
            </a:r>
            <a:endParaRPr lang="es-MX" sz="1800" dirty="0">
              <a:effectLst/>
            </a:endParaRPr>
          </a:p>
          <a:p>
            <a:pPr marL="228600" indent="-228600" algn="just" rtl="0" eaLnBrk="1" latinLnBrk="0" hangingPunct="1">
              <a:lnSpc>
                <a:spcPct val="120000"/>
              </a:lnSpc>
              <a:spcBef>
                <a:spcPts val="1000"/>
              </a:spcBef>
              <a:spcAft>
                <a:spcPts val="0"/>
              </a:spcAft>
            </a:pPr>
            <a:r>
              <a:rPr lang="es-MX" sz="1800" kern="1200" baseline="0" dirty="0">
                <a:solidFill>
                  <a:srgbClr val="000000"/>
                </a:solidFill>
                <a:effectLst/>
                <a:latin typeface="Impact" panose="020B0806030902050204" pitchFamily="34" charset="0"/>
                <a:ea typeface="+mn-ea"/>
                <a:cs typeface="+mn-cs"/>
              </a:rPr>
              <a:t>¿QUÉ SUCEDE CUANDO SE GENERA UN ADEUDO POR AJUSTE?</a:t>
            </a:r>
            <a:endParaRPr lang="es-MX" sz="1400" dirty="0">
              <a:effectLst/>
            </a:endParaRPr>
          </a:p>
          <a:p>
            <a:pPr marL="228600" indent="-228600" algn="just" rtl="0" eaLnBrk="1" latinLnBrk="0" hangingPunct="1">
              <a:lnSpc>
                <a:spcPct val="120000"/>
              </a:lnSpc>
              <a:spcBef>
                <a:spcPts val="1000"/>
              </a:spcBef>
              <a:spcAft>
                <a:spcPts val="0"/>
              </a:spcAft>
            </a:pPr>
            <a:r>
              <a:rPr lang="es-MX" sz="1800" kern="1200" baseline="0" dirty="0">
                <a:solidFill>
                  <a:srgbClr val="000000"/>
                </a:solidFill>
                <a:effectLst/>
                <a:latin typeface="Impact" panose="020B0806030902050204" pitchFamily="34" charset="0"/>
                <a:ea typeface="+mn-ea"/>
                <a:cs typeface="+mn-cs"/>
              </a:rPr>
              <a:t>La CFE, misma que se compone por empresas subsidiarias del estado, de las más relevantes o las que se ven inmiscuidas en estos trabajos son: </a:t>
            </a:r>
            <a:endParaRPr lang="es-MX" sz="1400" dirty="0">
              <a:effectLst/>
            </a:endParaRPr>
          </a:p>
          <a:p>
            <a:pPr marL="228600" indent="-228600" algn="just" rtl="0" eaLnBrk="1" latinLnBrk="0" hangingPunct="1">
              <a:lnSpc>
                <a:spcPct val="120000"/>
              </a:lnSpc>
              <a:spcBef>
                <a:spcPts val="1000"/>
              </a:spcBef>
              <a:spcAft>
                <a:spcPts val="0"/>
              </a:spcAft>
            </a:pPr>
            <a:r>
              <a:rPr lang="es-MX" sz="1800" kern="1200" baseline="0" dirty="0">
                <a:solidFill>
                  <a:srgbClr val="000000"/>
                </a:solidFill>
                <a:effectLst/>
                <a:latin typeface="Impact" panose="020B0806030902050204" pitchFamily="34" charset="0"/>
                <a:ea typeface="+mn-ea"/>
                <a:cs typeface="+mn-cs"/>
              </a:rPr>
              <a:t>CFE suministrador de servicios básicos. (Área de atención al cliente, facturación y cobranza). </a:t>
            </a:r>
            <a:endParaRPr lang="es-MX" sz="1400" dirty="0">
              <a:effectLst/>
            </a:endParaRPr>
          </a:p>
          <a:p>
            <a:pPr marL="228600" indent="-228600" algn="just" rtl="0" eaLnBrk="1" latinLnBrk="0" hangingPunct="1">
              <a:lnSpc>
                <a:spcPct val="120000"/>
              </a:lnSpc>
              <a:spcBef>
                <a:spcPts val="1000"/>
              </a:spcBef>
              <a:spcAft>
                <a:spcPts val="0"/>
              </a:spcAft>
            </a:pPr>
            <a:r>
              <a:rPr lang="es-MX" sz="1800" kern="1200" baseline="0" dirty="0">
                <a:solidFill>
                  <a:srgbClr val="000000"/>
                </a:solidFill>
                <a:effectLst/>
                <a:latin typeface="Impact" panose="020B0806030902050204" pitchFamily="34" charset="0"/>
                <a:ea typeface="+mn-ea"/>
                <a:cs typeface="+mn-cs"/>
              </a:rPr>
              <a:t>CFE distribución. (Área operativa y técnica).</a:t>
            </a:r>
            <a:endParaRPr lang="es-MX" sz="1400" dirty="0">
              <a:effectLst/>
            </a:endParaRPr>
          </a:p>
          <a:p>
            <a:pPr marL="228600" indent="-228600" algn="just" rtl="0" eaLnBrk="1" latinLnBrk="0" hangingPunct="1">
              <a:lnSpc>
                <a:spcPct val="120000"/>
              </a:lnSpc>
              <a:spcBef>
                <a:spcPts val="1000"/>
              </a:spcBef>
              <a:spcAft>
                <a:spcPts val="0"/>
              </a:spcAft>
            </a:pPr>
            <a:r>
              <a:rPr lang="es-MX" sz="1800" kern="1200" baseline="0" dirty="0">
                <a:solidFill>
                  <a:srgbClr val="000000"/>
                </a:solidFill>
                <a:effectLst/>
                <a:latin typeface="Impact" panose="020B0806030902050204" pitchFamily="34" charset="0"/>
                <a:ea typeface="+mn-ea"/>
                <a:cs typeface="+mn-cs"/>
              </a:rPr>
              <a:t>Al no existir recuperación de la cobranza, CFE suministrador de servicios básicos genera las órdenes de corte del servicio de energía eléctrica, del deudor. Por lo que, el municipio de Alvarado, durante la gestión  2018-2021, sufrió múltiples cortes de energía eléctrica, por la falta de estos pagos, interrumpiendo los servicios que este ofrece a la ciudadanía, como la iluminación al alumbrado público de todo el territorio de Alvarado, como mecanismo coercitivo.  </a:t>
            </a:r>
            <a:endParaRPr lang="es-MX" sz="1400" dirty="0">
              <a:effectLst/>
            </a:endParaRPr>
          </a:p>
        </p:txBody>
      </p:sp>
    </p:spTree>
    <p:extLst>
      <p:ext uri="{BB962C8B-B14F-4D97-AF65-F5344CB8AC3E}">
        <p14:creationId xmlns:p14="http://schemas.microsoft.com/office/powerpoint/2010/main" val="2429407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36E96C-6D18-49B6-CBB1-A3740F308AC5}"/>
              </a:ext>
            </a:extLst>
          </p:cNvPr>
          <p:cNvSpPr>
            <a:spLocks noGrp="1"/>
          </p:cNvSpPr>
          <p:nvPr>
            <p:ph type="title"/>
          </p:nvPr>
        </p:nvSpPr>
        <p:spPr>
          <a:xfrm>
            <a:off x="897559" y="551688"/>
            <a:ext cx="10396882" cy="1151965"/>
          </a:xfrm>
        </p:spPr>
        <p:txBody>
          <a:bodyPr>
            <a:normAutofit fontScale="90000"/>
          </a:bodyPr>
          <a:lstStyle/>
          <a:p>
            <a:r>
              <a:rPr lang="es-MX" dirty="0"/>
              <a:t>ACCIONES REALIZADAS POR EL H. AYUNTAMIENTO DE ALVARADO, VER. </a:t>
            </a:r>
          </a:p>
        </p:txBody>
      </p:sp>
      <p:sp>
        <p:nvSpPr>
          <p:cNvPr id="3" name="Marcador de contenido 2">
            <a:extLst>
              <a:ext uri="{FF2B5EF4-FFF2-40B4-BE49-F238E27FC236}">
                <a16:creationId xmlns:a16="http://schemas.microsoft.com/office/drawing/2014/main" id="{769F48D2-2FF3-D90E-CEBB-22024399E20A}"/>
              </a:ext>
            </a:extLst>
          </p:cNvPr>
          <p:cNvSpPr>
            <a:spLocks noGrp="1"/>
          </p:cNvSpPr>
          <p:nvPr>
            <p:ph idx="1"/>
          </p:nvPr>
        </p:nvSpPr>
        <p:spPr/>
        <p:txBody>
          <a:bodyPr>
            <a:normAutofit/>
          </a:bodyPr>
          <a:lstStyle/>
          <a:p>
            <a:pPr marL="228600" indent="-228600" algn="just" rtl="0" eaLnBrk="1" latinLnBrk="0" hangingPunct="1">
              <a:lnSpc>
                <a:spcPct val="120000"/>
              </a:lnSpc>
              <a:spcBef>
                <a:spcPts val="1000"/>
              </a:spcBef>
              <a:spcAft>
                <a:spcPts val="0"/>
              </a:spcAft>
              <a:buClr>
                <a:schemeClr val="accent1"/>
              </a:buClr>
              <a:buSzPct val="160000"/>
              <a:buFont typeface="Arial" panose="020B0604020202020204" pitchFamily="34" charset="0"/>
              <a:buChar char="•"/>
            </a:pPr>
            <a:r>
              <a:rPr lang="es-MX" sz="1800" kern="1200" cap="all" baseline="0" dirty="0">
                <a:solidFill>
                  <a:srgbClr val="000000"/>
                </a:solidFill>
                <a:effectLst/>
                <a:latin typeface="Impact" panose="020B0806030902050204" pitchFamily="34" charset="0"/>
                <a:ea typeface="+mn-ea"/>
                <a:cs typeface="+mn-cs"/>
              </a:rPr>
              <a:t>EL AYUNTAMIENTO SOLICITO EL LISTADO DE ADEUDOS CON EL PERIODO DE INICIO Y DE TÉRMINO DEL AJUSTE, CON LA FINALIDAD DE INICIAR EL REGISTRO DE PASIVOS Y EL REGISTRO CONTABLE DEBIDO EN TÉRMINOS DE LA LGCG Y LA LEY DE DISCIPLINA FINANCIERA. </a:t>
            </a:r>
            <a:endParaRPr lang="es-MX" sz="1800" dirty="0">
              <a:effectLst/>
            </a:endParaRPr>
          </a:p>
          <a:p>
            <a:pPr marL="228600" indent="-228600" algn="just" rtl="0" eaLnBrk="1" latinLnBrk="0" hangingPunct="1">
              <a:lnSpc>
                <a:spcPct val="120000"/>
              </a:lnSpc>
              <a:spcBef>
                <a:spcPts val="1000"/>
              </a:spcBef>
              <a:spcAft>
                <a:spcPts val="0"/>
              </a:spcAft>
            </a:pPr>
            <a:r>
              <a:rPr lang="es-MX" sz="1800" kern="1200" cap="all" baseline="0" dirty="0">
                <a:solidFill>
                  <a:srgbClr val="000000"/>
                </a:solidFill>
                <a:effectLst/>
                <a:latin typeface="Impact" panose="020B0806030902050204" pitchFamily="34" charset="0"/>
                <a:ea typeface="+mn-ea"/>
                <a:cs typeface="+mn-cs"/>
              </a:rPr>
              <a:t>REALIZO UNA VISITA EN A TRAVÉS DE LAS ÁREAS DE ALUMBRADO PÚBLICO-TESORERIA-GOBERNACION, PARA CONOCER DE FORMA DIRECTA LAS PROBLEMÁTICAS QUE DABAN CAUSA A LAS CONEXIONES DIRECTAS DE ENERGÍA ELÉCTRICA DEL MUNICIPIO. </a:t>
            </a:r>
            <a:endParaRPr lang="es-MX" dirty="0">
              <a:effectLst/>
            </a:endParaRPr>
          </a:p>
          <a:p>
            <a:pPr marL="228600" indent="-228600" algn="just" rtl="0" eaLnBrk="1" latinLnBrk="0" hangingPunct="1">
              <a:lnSpc>
                <a:spcPct val="120000"/>
              </a:lnSpc>
              <a:spcBef>
                <a:spcPts val="1000"/>
              </a:spcBef>
              <a:spcAft>
                <a:spcPts val="0"/>
              </a:spcAft>
            </a:pPr>
            <a:r>
              <a:rPr lang="es-MX" sz="1800" kern="1200" cap="all" baseline="0" dirty="0">
                <a:solidFill>
                  <a:srgbClr val="000000"/>
                </a:solidFill>
                <a:effectLst/>
                <a:latin typeface="Impact" panose="020B0806030902050204" pitchFamily="34" charset="0"/>
                <a:ea typeface="+mn-ea"/>
                <a:cs typeface="+mn-cs"/>
              </a:rPr>
              <a:t>SE ANALIZÓ LA COMPETENCIA DE DICHOS SERVICIOS Y SI PERTENECÍAN AL H. AYUNTAMIENTO DE ALVARADO. </a:t>
            </a:r>
            <a:endParaRPr lang="es-MX" dirty="0">
              <a:effectLst/>
            </a:endParaRPr>
          </a:p>
          <a:p>
            <a:pPr marL="228600" indent="-228600" algn="just" rtl="0" eaLnBrk="1" latinLnBrk="0" hangingPunct="1">
              <a:lnSpc>
                <a:spcPct val="120000"/>
              </a:lnSpc>
              <a:spcBef>
                <a:spcPts val="1000"/>
              </a:spcBef>
              <a:spcAft>
                <a:spcPts val="0"/>
              </a:spcAft>
            </a:pPr>
            <a:r>
              <a:rPr lang="es-MX" sz="1800" kern="1200" cap="all" baseline="0" dirty="0">
                <a:solidFill>
                  <a:srgbClr val="000000"/>
                </a:solidFill>
                <a:effectLst/>
                <a:latin typeface="Impact" panose="020B0806030902050204" pitchFamily="34" charset="0"/>
                <a:ea typeface="+mn-ea"/>
                <a:cs typeface="+mn-cs"/>
              </a:rPr>
              <a:t>SE ESTABLECIÓ UN PROGRAMA DE ACCIÓN DE REGULARIZACIÓN CON LA CFE. </a:t>
            </a:r>
            <a:endParaRPr lang="es-MX" dirty="0">
              <a:effectLst/>
            </a:endParaRPr>
          </a:p>
        </p:txBody>
      </p:sp>
    </p:spTree>
    <p:extLst>
      <p:ext uri="{BB962C8B-B14F-4D97-AF65-F5344CB8AC3E}">
        <p14:creationId xmlns:p14="http://schemas.microsoft.com/office/powerpoint/2010/main" val="2759957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E474E6-E429-AC60-9E5D-A690858EE4E5}"/>
              </a:ext>
            </a:extLst>
          </p:cNvPr>
          <p:cNvSpPr>
            <a:spLocks noGrp="1"/>
          </p:cNvSpPr>
          <p:nvPr>
            <p:ph type="title"/>
          </p:nvPr>
        </p:nvSpPr>
        <p:spPr/>
        <p:txBody>
          <a:bodyPr/>
          <a:lstStyle/>
          <a:p>
            <a:r>
              <a:rPr lang="es-MX" dirty="0"/>
              <a:t>RECONOCIMIENTO DE ADEUDOS. </a:t>
            </a:r>
          </a:p>
        </p:txBody>
      </p:sp>
      <p:sp>
        <p:nvSpPr>
          <p:cNvPr id="7" name="Marcador de contenido 6">
            <a:extLst>
              <a:ext uri="{FF2B5EF4-FFF2-40B4-BE49-F238E27FC236}">
                <a16:creationId xmlns:a16="http://schemas.microsoft.com/office/drawing/2014/main" id="{B6AF8690-EC45-F90E-6952-B0F853C2AE0E}"/>
              </a:ext>
            </a:extLst>
          </p:cNvPr>
          <p:cNvSpPr>
            <a:spLocks noGrp="1"/>
          </p:cNvSpPr>
          <p:nvPr>
            <p:ph idx="1"/>
          </p:nvPr>
        </p:nvSpPr>
        <p:spPr/>
        <p:txBody>
          <a:bodyPr>
            <a:normAutofit/>
          </a:bodyPr>
          <a:lstStyle/>
          <a:p>
            <a:endParaRPr lang="es-MX" dirty="0">
              <a:hlinkClick r:id="rId2"/>
            </a:endParaRPr>
          </a:p>
          <a:p>
            <a:pPr marL="228600" indent="-228600" algn="just" rtl="0" eaLnBrk="1" latinLnBrk="0" hangingPunct="1">
              <a:lnSpc>
                <a:spcPct val="120000"/>
              </a:lnSpc>
              <a:spcBef>
                <a:spcPts val="1000"/>
              </a:spcBef>
              <a:spcAft>
                <a:spcPts val="0"/>
              </a:spcAft>
              <a:buClr>
                <a:schemeClr val="accent1"/>
              </a:buClr>
              <a:buSzPct val="160000"/>
              <a:buFont typeface="Arial" panose="020B0604020202020204" pitchFamily="34" charset="0"/>
              <a:buChar char="•"/>
            </a:pPr>
            <a:r>
              <a:rPr lang="es-MX" sz="1800" kern="1200" cap="all" baseline="0" dirty="0">
                <a:effectLst/>
                <a:latin typeface="Impact" panose="020B0806030902050204" pitchFamily="34" charset="0"/>
                <a:ea typeface="+mn-ea"/>
                <a:cs typeface="+mn-cs"/>
                <a:hlinkClick r:id="rId2">
                  <a:extLst>
                    <a:ext uri="{A12FA001-AC4F-418D-AE19-62706E023703}">
                      <ahyp:hlinkClr xmlns:ahyp="http://schemas.microsoft.com/office/drawing/2018/hyperlinkcolor" val="tx"/>
                    </a:ext>
                  </a:extLst>
                </a:hlinkClick>
              </a:rPr>
              <a:t>EL MUNICIPIO RECONOCIÓ PAGAR POR CONCEPTO DE ADEUDO DE ENERGÍA ELÉCTRICA POR SER SERVICIOS QUE PERTENECÍAN A LA OPERATIVIDAD DE LOS SERVICIOS PÚBLICOS DEL MUNICIPIO EL IMPORTE DE $963,846.42 EN UN CONVENIO QUE SE REALIZÓ A 6 PARCIALIDADES MÁS UN IMPORTE DE $ 248,510.74 </a:t>
            </a:r>
            <a:endParaRPr lang="es-MX" sz="1800" dirty="0">
              <a:effectLst/>
            </a:endParaRPr>
          </a:p>
          <a:p>
            <a:pPr marL="228600" indent="-228600" algn="just" rtl="0" eaLnBrk="1" latinLnBrk="0" hangingPunct="1">
              <a:lnSpc>
                <a:spcPct val="120000"/>
              </a:lnSpc>
              <a:spcBef>
                <a:spcPts val="1000"/>
              </a:spcBef>
              <a:spcAft>
                <a:spcPts val="0"/>
              </a:spcAft>
            </a:pPr>
            <a:r>
              <a:rPr lang="es-MX" sz="1800" kern="1200" cap="all" baseline="0" dirty="0">
                <a:effectLst/>
                <a:highlight>
                  <a:srgbClr val="FFFF00"/>
                </a:highlight>
                <a:latin typeface="Impact" panose="020B0806030902050204" pitchFamily="34" charset="0"/>
                <a:ea typeface="+mn-ea"/>
                <a:cs typeface="+mn-cs"/>
                <a:hlinkClick r:id="rId2">
                  <a:extLst>
                    <a:ext uri="{A12FA001-AC4F-418D-AE19-62706E023703}">
                      <ahyp:hlinkClr xmlns:ahyp="http://schemas.microsoft.com/office/drawing/2018/hyperlinkcolor" val="tx"/>
                    </a:ext>
                  </a:extLst>
                </a:hlinkClick>
              </a:rPr>
              <a:t>IMPORTE TOTAL  $1,243,284.76</a:t>
            </a:r>
            <a:endParaRPr lang="es-MX" dirty="0">
              <a:effectLst/>
              <a:highlight>
                <a:srgbClr val="FFFF00"/>
              </a:highlight>
            </a:endParaRPr>
          </a:p>
          <a:p>
            <a:pPr marL="228600" indent="-228600" algn="just" rtl="0" eaLnBrk="1" latinLnBrk="0" hangingPunct="1">
              <a:lnSpc>
                <a:spcPct val="120000"/>
              </a:lnSpc>
              <a:spcBef>
                <a:spcPts val="1000"/>
              </a:spcBef>
              <a:spcAft>
                <a:spcPts val="0"/>
              </a:spcAft>
            </a:pPr>
            <a:r>
              <a:rPr lang="es-MX" sz="1800" kern="1200" cap="all" baseline="0" dirty="0">
                <a:effectLst/>
                <a:latin typeface="Impact" panose="020B0806030902050204" pitchFamily="34" charset="0"/>
                <a:ea typeface="+mn-ea"/>
                <a:cs typeface="+mn-cs"/>
                <a:hlinkClick r:id="rId2">
                  <a:extLst>
                    <a:ext uri="{A12FA001-AC4F-418D-AE19-62706E023703}">
                      <ahyp:hlinkClr xmlns:ahyp="http://schemas.microsoft.com/office/drawing/2018/hyperlinkcolor" val="tx"/>
                    </a:ext>
                  </a:extLst>
                </a:hlinkClick>
              </a:rPr>
              <a:t>NOTA: PARA CONSULTAR LOS CONVENIOS CELEBRADOS ACCEDE AL APARTADO INFERIOR DONDE SE ENCUENTRA ESTE ARCHIVO CARGADO. </a:t>
            </a:r>
            <a:endParaRPr lang="es-MX" dirty="0">
              <a:effectLst/>
            </a:endParaRPr>
          </a:p>
          <a:p>
            <a:endParaRPr lang="es-MX" dirty="0"/>
          </a:p>
        </p:txBody>
      </p:sp>
    </p:spTree>
    <p:extLst>
      <p:ext uri="{BB962C8B-B14F-4D97-AF65-F5344CB8AC3E}">
        <p14:creationId xmlns:p14="http://schemas.microsoft.com/office/powerpoint/2010/main" val="1339093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216DC0-F536-5A75-122A-B1A65DD4F108}"/>
              </a:ext>
            </a:extLst>
          </p:cNvPr>
          <p:cNvSpPr>
            <a:spLocks noGrp="1"/>
          </p:cNvSpPr>
          <p:nvPr>
            <p:ph type="title"/>
          </p:nvPr>
        </p:nvSpPr>
        <p:spPr/>
        <p:txBody>
          <a:bodyPr/>
          <a:lstStyle/>
          <a:p>
            <a:r>
              <a:rPr lang="es-MX" dirty="0"/>
              <a:t>Rasultados. </a:t>
            </a:r>
          </a:p>
        </p:txBody>
      </p:sp>
      <p:sp>
        <p:nvSpPr>
          <p:cNvPr id="3" name="Marcador de contenido 2">
            <a:extLst>
              <a:ext uri="{FF2B5EF4-FFF2-40B4-BE49-F238E27FC236}">
                <a16:creationId xmlns:a16="http://schemas.microsoft.com/office/drawing/2014/main" id="{5BE62FC4-9DAE-4318-A5B8-588E948E4A6F}"/>
              </a:ext>
            </a:extLst>
          </p:cNvPr>
          <p:cNvSpPr>
            <a:spLocks noGrp="1"/>
          </p:cNvSpPr>
          <p:nvPr>
            <p:ph idx="1"/>
          </p:nvPr>
        </p:nvSpPr>
        <p:spPr/>
        <p:txBody>
          <a:bodyPr>
            <a:normAutofit/>
          </a:bodyPr>
          <a:lstStyle/>
          <a:p>
            <a:pPr marL="228600" indent="-228600" algn="l" rtl="0" eaLnBrk="1" latinLnBrk="0" hangingPunct="1">
              <a:lnSpc>
                <a:spcPct val="120000"/>
              </a:lnSpc>
              <a:spcBef>
                <a:spcPts val="1000"/>
              </a:spcBef>
              <a:spcAft>
                <a:spcPts val="0"/>
              </a:spcAft>
              <a:buClr>
                <a:schemeClr val="accent1"/>
              </a:buClr>
              <a:buSzPct val="160000"/>
              <a:buFont typeface="Arial" panose="020B0604020202020204" pitchFamily="34" charset="0"/>
              <a:buChar char="•"/>
            </a:pPr>
            <a:r>
              <a:rPr lang="es-MX" sz="1800" kern="1200" cap="all" baseline="0" dirty="0">
                <a:solidFill>
                  <a:srgbClr val="000000"/>
                </a:solidFill>
                <a:effectLst/>
                <a:latin typeface="Impact" panose="020B0806030902050204" pitchFamily="34" charset="0"/>
                <a:ea typeface="+mn-ea"/>
                <a:cs typeface="+mn-cs"/>
              </a:rPr>
              <a:t>El ayuntamiento de Alvarado, obtuvo información de los servicios que pertenecían al ayuntamiento. </a:t>
            </a:r>
            <a:endParaRPr lang="es-MX" sz="1800" dirty="0">
              <a:effectLst/>
            </a:endParaRPr>
          </a:p>
          <a:p>
            <a:pPr marL="228600" indent="-228600" algn="l" rtl="0" eaLnBrk="1" latinLnBrk="0" hangingPunct="1">
              <a:lnSpc>
                <a:spcPct val="120000"/>
              </a:lnSpc>
              <a:spcBef>
                <a:spcPts val="1000"/>
              </a:spcBef>
              <a:spcAft>
                <a:spcPts val="0"/>
              </a:spcAft>
            </a:pPr>
            <a:r>
              <a:rPr lang="es-MX" sz="1800" kern="1200" cap="all" baseline="0" dirty="0">
                <a:solidFill>
                  <a:srgbClr val="000000"/>
                </a:solidFill>
                <a:effectLst/>
                <a:latin typeface="Impact" panose="020B0806030902050204" pitchFamily="34" charset="0"/>
                <a:ea typeface="+mn-ea"/>
                <a:cs typeface="+mn-cs"/>
              </a:rPr>
              <a:t>El ayuntamiento, logro combatir con rezago de hasta dos administraciones. </a:t>
            </a:r>
            <a:endParaRPr lang="es-MX" dirty="0">
              <a:effectLst/>
            </a:endParaRPr>
          </a:p>
          <a:p>
            <a:pPr marL="228600" indent="-228600" algn="l" rtl="0" eaLnBrk="1" latinLnBrk="0" hangingPunct="1">
              <a:lnSpc>
                <a:spcPct val="120000"/>
              </a:lnSpc>
              <a:spcBef>
                <a:spcPts val="1000"/>
              </a:spcBef>
              <a:spcAft>
                <a:spcPts val="0"/>
              </a:spcAft>
            </a:pPr>
            <a:r>
              <a:rPr lang="es-MX" sz="1800" kern="1200" cap="all" baseline="0" dirty="0">
                <a:solidFill>
                  <a:srgbClr val="000000"/>
                </a:solidFill>
                <a:effectLst/>
                <a:latin typeface="Impact" panose="020B0806030902050204" pitchFamily="34" charset="0"/>
                <a:ea typeface="+mn-ea"/>
                <a:cs typeface="+mn-cs"/>
              </a:rPr>
              <a:t>Se restableció y regularizo los servicios públicos desde el momento que inicio la negociación de los adeudos por su apertura y compromiso. </a:t>
            </a:r>
            <a:endParaRPr lang="es-MX" dirty="0">
              <a:effectLst/>
            </a:endParaRPr>
          </a:p>
          <a:p>
            <a:pPr marL="228600" indent="-228600" algn="l" rtl="0" eaLnBrk="1" latinLnBrk="0" hangingPunct="1">
              <a:lnSpc>
                <a:spcPct val="120000"/>
              </a:lnSpc>
              <a:spcBef>
                <a:spcPts val="1000"/>
              </a:spcBef>
              <a:spcAft>
                <a:spcPts val="0"/>
              </a:spcAft>
            </a:pPr>
            <a:r>
              <a:rPr lang="es-MX" sz="1800" kern="1200" cap="all" baseline="0" dirty="0">
                <a:solidFill>
                  <a:srgbClr val="000000"/>
                </a:solidFill>
                <a:effectLst/>
                <a:latin typeface="Impact" panose="020B0806030902050204" pitchFamily="34" charset="0"/>
                <a:ea typeface="+mn-ea"/>
                <a:cs typeface="+mn-cs"/>
              </a:rPr>
              <a:t>Permitió crear una campaña de regularización que a su vez dio como resultado la disminución de los servicios de energía eléctrica y de los importes generados por los censos. </a:t>
            </a:r>
            <a:endParaRPr lang="es-MX" dirty="0">
              <a:effectLst/>
            </a:endParaRPr>
          </a:p>
          <a:p>
            <a:pPr marL="228600" indent="-228600" algn="l" rtl="0" eaLnBrk="1" latinLnBrk="0" hangingPunct="1">
              <a:lnSpc>
                <a:spcPct val="120000"/>
              </a:lnSpc>
              <a:spcBef>
                <a:spcPts val="1000"/>
              </a:spcBef>
              <a:spcAft>
                <a:spcPts val="0"/>
              </a:spcAft>
            </a:pPr>
            <a:r>
              <a:rPr lang="es-MX" sz="1800" kern="1200" cap="all" baseline="0" dirty="0">
                <a:solidFill>
                  <a:srgbClr val="000000"/>
                </a:solidFill>
                <a:effectLst/>
                <a:latin typeface="Impact" panose="020B0806030902050204" pitchFamily="34" charset="0"/>
                <a:ea typeface="+mn-ea"/>
                <a:cs typeface="+mn-cs"/>
              </a:rPr>
              <a:t>Contar con un control de todos los servicios medidos y los calculados por censos, generando un control del gasto público en relación con los servicios de energía eléctrica. </a:t>
            </a:r>
            <a:endParaRPr lang="es-MX" dirty="0">
              <a:effectLst/>
            </a:endParaRPr>
          </a:p>
        </p:txBody>
      </p:sp>
    </p:spTree>
    <p:extLst>
      <p:ext uri="{BB962C8B-B14F-4D97-AF65-F5344CB8AC3E}">
        <p14:creationId xmlns:p14="http://schemas.microsoft.com/office/powerpoint/2010/main" val="32300307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Evento principal">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Evento principal">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{7EA45B9A-7CD5-D743-87D4-8A221F978B7F}tf10001060</Template>
  <TotalTime>118</TotalTime>
  <Words>636</Words>
  <Application>Microsoft Macintosh PowerPoint</Application>
  <PresentationFormat>Panorámica</PresentationFormat>
  <Paragraphs>26</Paragraphs>
  <Slides>7</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7</vt:i4>
      </vt:variant>
    </vt:vector>
  </HeadingPairs>
  <TitlesOfParts>
    <vt:vector size="10" baseType="lpstr">
      <vt:lpstr>Arial</vt:lpstr>
      <vt:lpstr>Impact</vt:lpstr>
      <vt:lpstr>Evento principal</vt:lpstr>
      <vt:lpstr>INFORMACIÓN RELACIONADA A GESTIÓN Y GASTO DE RECURSOS PÚBLICOS POR SERVICIOS DE CFE (AJUSTES). </vt:lpstr>
      <vt:lpstr>El municipio por un periodo de casi de 5 años género adeudos por concepto de ajustes DETERMINADOS POR la CFE debida a la mala gestión de las contrataciones de energía, las conexiones directas sin medición, y la falta de conocimiento de los servicios pertenecientes al municipio por lo que, al corte del año 2022, año en que se recibió la gestión el ayuntamiento contaba con un adeudo de :   $2,969,239.71</vt:lpstr>
      <vt:lpstr>Presentación de PowerPoint</vt:lpstr>
      <vt:lpstr>¿Qué es un ajuste ?</vt:lpstr>
      <vt:lpstr>ACCIONES REALIZADAS POR EL H. AYUNTAMIENTO DE ALVARADO, VER. </vt:lpstr>
      <vt:lpstr>RECONOCIMIENTO DE ADEUDOS. </vt:lpstr>
      <vt:lpstr>Rasultados.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INFORMACION RELACIONADA A GASTO DE RECURSOS PUBLICOS POR SERVICIOS DE CFE. </dc:title>
  <dc:creator>Jose Francisco Marquez Tenorio</dc:creator>
  <cp:lastModifiedBy>Jose Francisco Marquez Tenorio</cp:lastModifiedBy>
  <cp:revision>3</cp:revision>
  <dcterms:created xsi:type="dcterms:W3CDTF">2023-11-14T12:45:23Z</dcterms:created>
  <dcterms:modified xsi:type="dcterms:W3CDTF">2023-11-24T17:23:51Z</dcterms:modified>
</cp:coreProperties>
</file>